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9" r:id="rId3"/>
    <p:sldId id="277" r:id="rId4"/>
    <p:sldId id="280" r:id="rId5"/>
    <p:sldId id="281" r:id="rId6"/>
    <p:sldId id="279" r:id="rId7"/>
    <p:sldId id="278" r:id="rId8"/>
    <p:sldId id="282" r:id="rId9"/>
    <p:sldId id="283" r:id="rId10"/>
    <p:sldId id="259" r:id="rId11"/>
    <p:sldId id="262" r:id="rId12"/>
    <p:sldId id="268" r:id="rId13"/>
  </p:sldIdLst>
  <p:sldSz cx="9144000" cy="6858000" type="screen4x3"/>
  <p:notesSz cx="7010400" cy="92964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2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38175" cy="465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554" y="0"/>
            <a:ext cx="3038175" cy="465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9A1D7-942F-48F7-B50E-5582A28F04DF}" type="datetimeFigureOut">
              <a:rPr lang="el-GR" smtClean="0"/>
              <a:t>1/2/2019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29843"/>
            <a:ext cx="3038175" cy="465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554" y="8829843"/>
            <a:ext cx="3038175" cy="465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FAD4CE-9EE6-4662-B26E-344A3B31B27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46435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8064B-5146-422F-A62E-95FA4F59599F}" type="datetimeFigureOut">
              <a:rPr lang="el-GR" smtClean="0"/>
              <a:t>1/2/2019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51375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86B87-948B-4C8D-B532-FC57677ECFD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0786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6C4AA-B029-4C50-B2BA-4C2186B33A41}" type="datetime1">
              <a:rPr lang="el-GR" smtClean="0"/>
              <a:t>1/2/2019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5965-9C03-427B-8802-1A1309338997}" type="slidenum">
              <a:rPr lang="el-GR" smtClean="0"/>
              <a:t>‹#›</a:t>
            </a:fld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F3D55-6C1C-4792-979B-55B01731816A}" type="datetime1">
              <a:rPr lang="el-GR" smtClean="0"/>
              <a:t>1/2/2019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5965-9C03-427B-8802-1A130933899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9A80-C721-4D2C-B4D3-539568BADC84}" type="datetime1">
              <a:rPr lang="el-GR" smtClean="0"/>
              <a:t>1/2/2019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5965-9C03-427B-8802-1A130933899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5CF3-96D7-4F1B-853A-C63E73F304D0}" type="datetime1">
              <a:rPr lang="el-GR" smtClean="0"/>
              <a:t>1/2/2019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5965-9C03-427B-8802-1A1309338997}" type="slidenum">
              <a:rPr lang="el-GR" smtClean="0"/>
              <a:t>‹#›</a:t>
            </a:fld>
            <a:endParaRPr lang="el-G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CAE70-52E8-48A1-ABB6-AC7BDC930225}" type="datetime1">
              <a:rPr lang="el-GR" smtClean="0"/>
              <a:t>1/2/2019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5965-9C03-427B-8802-1A130933899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F1BE0-987E-451A-822C-BCBE93306A7C}" type="datetime1">
              <a:rPr lang="el-GR" smtClean="0"/>
              <a:t>1/2/2019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5965-9C03-427B-8802-1A1309338997}" type="slidenum">
              <a:rPr lang="el-GR" smtClean="0"/>
              <a:t>‹#›</a:t>
            </a:fld>
            <a:endParaRPr lang="el-G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BF623-BD53-4F0A-8154-77790DB684B7}" type="datetime1">
              <a:rPr lang="el-GR" smtClean="0"/>
              <a:t>1/2/2019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5965-9C03-427B-8802-1A1309338997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B0FF-FFE4-41A0-A760-42B3B55C75DD}" type="datetime1">
              <a:rPr lang="el-GR" smtClean="0"/>
              <a:t>1/2/2019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5965-9C03-427B-8802-1A130933899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A528A-089B-4516-AC1B-3551D643CDE9}" type="datetime1">
              <a:rPr lang="el-GR" smtClean="0"/>
              <a:t>1/2/2019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5965-9C03-427B-8802-1A130933899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4BCA0-03F0-432F-AB61-136F8EBE732F}" type="datetime1">
              <a:rPr lang="el-GR" smtClean="0"/>
              <a:t>1/2/2019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5965-9C03-427B-8802-1A130933899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6480B-8520-46C3-BC29-C46104087E7A}" type="datetime1">
              <a:rPr lang="el-GR" smtClean="0"/>
              <a:t>1/2/2019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5965-9C03-427B-8802-1A1309338997}" type="slidenum">
              <a:rPr lang="el-GR" smtClean="0"/>
              <a:t>‹#›</a:t>
            </a:fld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D613D56-0612-4F80-B78C-68DCB2DA94D2}" type="datetime1">
              <a:rPr lang="el-GR" smtClean="0"/>
              <a:t>1/2/2019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3A85965-9C03-427B-8802-1A1309338997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3212976"/>
            <a:ext cx="6141066" cy="2178263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5965-9C03-427B-8802-1A1309338997}" type="slidenum">
              <a:rPr lang="el-GR" smtClean="0"/>
              <a:t>1</a:t>
            </a:fld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3247703"/>
            <a:ext cx="7175351" cy="1793167"/>
          </a:xfrm>
        </p:spPr>
        <p:txBody>
          <a:bodyPr/>
          <a:lstStyle/>
          <a:p>
            <a:pPr marL="182880" indent="0">
              <a:buNone/>
            </a:pPr>
            <a:r>
              <a:rPr lang="el-GR" sz="36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55000" endA="300" endPos="0" dir="5400000" sy="-100000" algn="bl" rotWithShape="0"/>
                </a:effectLst>
              </a:rPr>
              <a:t>Προσωπικά δεδομένα και ορθή χρήση τους</a:t>
            </a:r>
            <a:endParaRPr lang="el-GR" sz="3600" dirty="0">
              <a:solidFill>
                <a:schemeClr val="tx2">
                  <a:lumMod val="60000"/>
                  <a:lumOff val="40000"/>
                </a:schemeClr>
              </a:solidFill>
              <a:effectLst>
                <a:reflection blurRad="6350" stA="55000" endA="300" endPos="0" dir="5400000" sy="-100000" algn="bl" rotWithShape="0"/>
              </a:effectLst>
            </a:endParaRPr>
          </a:p>
        </p:txBody>
      </p:sp>
      <p:pic>
        <p:nvPicPr>
          <p:cNvPr id="1026" name="Picture 2" descr="C:\Users\User\AppData\Local\Microsoft\Windows\INetCache\IE\1C8FAAUQ\304781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32656"/>
            <a:ext cx="1944216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027" name="Picture 3" descr="PDPClogoMedi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8924"/>
            <a:ext cx="1080120" cy="11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1095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r"/>
                <a:tab pos="2636838" algn="ctr"/>
                <a:tab pos="5273675" algn="r"/>
              </a:tabLst>
            </a:pPr>
            <a:endParaRPr kumimoji="0" lang="el-GR" alt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20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946562" y="2420888"/>
            <a:ext cx="5576214" cy="3600400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el-GR" sz="9600" dirty="0" smtClean="0">
                <a:solidFill>
                  <a:schemeClr val="bg2">
                    <a:lumMod val="50000"/>
                  </a:schemeClr>
                </a:solidFill>
              </a:rPr>
              <a:t>Είμαι υπεύθυνο άτομο </a:t>
            </a:r>
          </a:p>
          <a:p>
            <a:pPr algn="just"/>
            <a:r>
              <a:rPr lang="el-GR" sz="9600" dirty="0" smtClean="0">
                <a:solidFill>
                  <a:schemeClr val="bg2">
                    <a:lumMod val="50000"/>
                  </a:schemeClr>
                </a:solidFill>
              </a:rPr>
              <a:t>Υπευθυνότητα </a:t>
            </a:r>
            <a:r>
              <a:rPr lang="el-GR" sz="9600" dirty="0">
                <a:solidFill>
                  <a:schemeClr val="bg2">
                    <a:lumMod val="50000"/>
                  </a:schemeClr>
                </a:solidFill>
              </a:rPr>
              <a:t>σημαίνει:</a:t>
            </a:r>
          </a:p>
          <a:p>
            <a:pPr marL="457200" lvl="0" indent="-457200" algn="just"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v"/>
            </a:pPr>
            <a:r>
              <a:rPr lang="el-GR" sz="7600" dirty="0" smtClean="0">
                <a:solidFill>
                  <a:srgbClr val="B4DCFA">
                    <a:lumMod val="50000"/>
                  </a:srgbClr>
                </a:solidFill>
              </a:rPr>
              <a:t>Ενημερώνω υπεύθυνα τους </a:t>
            </a:r>
            <a:r>
              <a:rPr lang="el-GR" sz="7600" dirty="0">
                <a:solidFill>
                  <a:srgbClr val="B4DCFA">
                    <a:lumMod val="50000"/>
                  </a:srgbClr>
                </a:solidFill>
              </a:rPr>
              <a:t>γονείς </a:t>
            </a:r>
            <a:r>
              <a:rPr lang="el-GR" sz="7600" dirty="0" smtClean="0">
                <a:solidFill>
                  <a:srgbClr val="B4DCFA">
                    <a:lumMod val="50000"/>
                  </a:srgbClr>
                </a:solidFill>
              </a:rPr>
              <a:t>/ κηδεμόνες μου </a:t>
            </a:r>
            <a:r>
              <a:rPr lang="el-GR" sz="7600" dirty="0">
                <a:solidFill>
                  <a:srgbClr val="B4DCFA">
                    <a:lumMod val="50000"/>
                  </a:srgbClr>
                </a:solidFill>
              </a:rPr>
              <a:t>και τους συμβουλεύομαι για κάθε </a:t>
            </a:r>
            <a:r>
              <a:rPr lang="el-GR" sz="7600" dirty="0" smtClean="0">
                <a:solidFill>
                  <a:srgbClr val="B4DCFA">
                    <a:lumMod val="50000"/>
                  </a:srgbClr>
                </a:solidFill>
              </a:rPr>
              <a:t>θέμα</a:t>
            </a:r>
          </a:p>
          <a:p>
            <a:pPr marL="457200" lvl="0" indent="-457200" algn="just"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v"/>
            </a:pPr>
            <a:r>
              <a:rPr lang="el-GR" sz="7600" dirty="0" smtClean="0">
                <a:solidFill>
                  <a:srgbClr val="B4DCFA">
                    <a:lumMod val="50000"/>
                  </a:srgbClr>
                </a:solidFill>
              </a:rPr>
              <a:t>Φροντίζω υπεύθυνα για τη συγκατάθεσή τους όπου απαιτείται</a:t>
            </a:r>
            <a:endParaRPr lang="el-GR" sz="76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l-GR" sz="7400" dirty="0" smtClean="0">
                <a:solidFill>
                  <a:schemeClr val="bg2">
                    <a:lumMod val="50000"/>
                  </a:schemeClr>
                </a:solidFill>
              </a:rPr>
              <a:t>Χρησιμοποιώ υπεύθυνα τα ηλεκτρονικά μέσα(Ηλεκτρονικοί </a:t>
            </a:r>
            <a:r>
              <a:rPr lang="el-GR" sz="7400" dirty="0">
                <a:solidFill>
                  <a:schemeClr val="bg2">
                    <a:lumMod val="50000"/>
                  </a:schemeClr>
                </a:solidFill>
              </a:rPr>
              <a:t>Υπολογιστές, κινητά τηλέφωνα, </a:t>
            </a:r>
            <a:r>
              <a:rPr lang="en-US" sz="7400" dirty="0" err="1">
                <a:solidFill>
                  <a:schemeClr val="bg2">
                    <a:lumMod val="50000"/>
                  </a:schemeClr>
                </a:solidFill>
              </a:rPr>
              <a:t>usb</a:t>
            </a:r>
            <a:r>
              <a:rPr lang="en-US" sz="7400" dirty="0">
                <a:solidFill>
                  <a:schemeClr val="bg2">
                    <a:lumMod val="50000"/>
                  </a:schemeClr>
                </a:solidFill>
              </a:rPr>
              <a:t> sticks, tablets, </a:t>
            </a:r>
            <a:r>
              <a:rPr lang="el-GR" sz="7400" dirty="0">
                <a:solidFill>
                  <a:schemeClr val="bg2">
                    <a:lumMod val="50000"/>
                  </a:schemeClr>
                </a:solidFill>
              </a:rPr>
              <a:t>ηλεκτρονικά παιγνίδια /συσκευές</a:t>
            </a:r>
            <a:r>
              <a:rPr lang="el-GR" sz="7400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  <a:endParaRPr lang="el-GR" sz="7400" dirty="0">
              <a:solidFill>
                <a:schemeClr val="bg2">
                  <a:lumMod val="50000"/>
                </a:schemeClr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l-GR" sz="7400" dirty="0" smtClean="0">
                <a:solidFill>
                  <a:schemeClr val="bg2">
                    <a:lumMod val="50000"/>
                  </a:schemeClr>
                </a:solidFill>
              </a:rPr>
              <a:t>Σέβομαι τους μεγάλους και τα άλλα παιδιά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el-GR" sz="7400" dirty="0">
              <a:solidFill>
                <a:schemeClr val="bg2">
                  <a:lumMod val="50000"/>
                </a:schemeClr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el-GR" sz="74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el-GR" sz="35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el-GR" sz="35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endParaRPr lang="el-GR" sz="3500" dirty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r>
              <a:rPr lang="el-GR" sz="4500" dirty="0" smtClean="0">
                <a:solidFill>
                  <a:schemeClr val="accent6"/>
                </a:solidFill>
              </a:rPr>
              <a:t>                                </a:t>
            </a:r>
            <a:endParaRPr lang="en-US" sz="7000" dirty="0">
              <a:solidFill>
                <a:srgbClr val="FF0000"/>
              </a:solidFill>
            </a:endParaRPr>
          </a:p>
          <a:p>
            <a:pPr algn="just"/>
            <a:endParaRPr lang="el-GR" sz="3300" dirty="0" smtClean="0">
              <a:solidFill>
                <a:srgbClr val="FF0000"/>
              </a:solidFill>
            </a:endParaRPr>
          </a:p>
          <a:p>
            <a:pPr algn="just"/>
            <a:r>
              <a:rPr lang="el-GR" sz="2600" dirty="0" smtClean="0">
                <a:solidFill>
                  <a:srgbClr val="FF0000"/>
                </a:solidFill>
              </a:rPr>
              <a:t>  </a:t>
            </a:r>
          </a:p>
          <a:p>
            <a:pPr algn="l"/>
            <a:r>
              <a:rPr lang="el-GR" sz="3200" dirty="0" smtClean="0"/>
              <a:t>  </a:t>
            </a:r>
            <a:endParaRPr lang="en-US" sz="3200" dirty="0" smtClean="0">
              <a:solidFill>
                <a:schemeClr val="accent6"/>
              </a:solidFill>
            </a:endParaRPr>
          </a:p>
          <a:p>
            <a:pPr algn="l"/>
            <a:endParaRPr lang="en-US" sz="3200" dirty="0" smtClean="0">
              <a:solidFill>
                <a:srgbClr val="FF0000"/>
              </a:solidFill>
            </a:endParaRPr>
          </a:p>
          <a:p>
            <a:pPr algn="l"/>
            <a:endParaRPr lang="el-GR" sz="320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5965-9C03-427B-8802-1A1309338997}" type="slidenum">
              <a:rPr lang="el-GR" smtClean="0"/>
              <a:t>10</a:t>
            </a:fld>
            <a:endParaRPr lang="el-GR" dirty="0"/>
          </a:p>
        </p:txBody>
      </p:sp>
      <p:pic>
        <p:nvPicPr>
          <p:cNvPr id="4" name="Picture 3" descr="PDPClogoMedi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0608"/>
            <a:ext cx="1080120" cy="11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80" y="116632"/>
            <a:ext cx="1990353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8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1473795" y="2780928"/>
            <a:ext cx="5637010" cy="3528391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2100" dirty="0" smtClean="0">
                <a:solidFill>
                  <a:schemeClr val="bg2">
                    <a:lumMod val="50000"/>
                  </a:schemeClr>
                </a:solidFill>
              </a:rPr>
              <a:t>Επιλέγω δυνατούς Κωδικούς πρόσβασης που να περιλαμβάνουν τουλάχιστον 9 ψηφία αποτελούμενα από κεφαλαία και μικρά γράμματα, αριθμούς και σύμβολα </a:t>
            </a:r>
            <a:r>
              <a:rPr lang="el-GR" sz="2100" dirty="0" err="1" smtClean="0">
                <a:solidFill>
                  <a:schemeClr val="bg2">
                    <a:lumMod val="50000"/>
                  </a:schemeClr>
                </a:solidFill>
              </a:rPr>
              <a:t>π.χ</a:t>
            </a:r>
            <a:r>
              <a:rPr lang="el-GR" sz="21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100" dirty="0" smtClean="0">
                <a:solidFill>
                  <a:srgbClr val="002060"/>
                </a:solidFill>
              </a:rPr>
              <a:t>Wfhg5681!</a:t>
            </a:r>
            <a:r>
              <a:rPr lang="el-GR" sz="2100" dirty="0" smtClean="0">
                <a:solidFill>
                  <a:srgbClr val="002060"/>
                </a:solidFill>
              </a:rPr>
              <a:t>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2100" dirty="0" smtClean="0">
                <a:solidFill>
                  <a:schemeClr val="bg2">
                    <a:lumMod val="50000"/>
                  </a:schemeClr>
                </a:solidFill>
              </a:rPr>
              <a:t>Αλλάζω τους κωδικούς πρόσβασης συχνά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2100" dirty="0" smtClean="0">
                <a:solidFill>
                  <a:schemeClr val="bg2">
                    <a:lumMod val="50000"/>
                  </a:schemeClr>
                </a:solidFill>
              </a:rPr>
              <a:t>Επιλέγω αξιόπιστα </a:t>
            </a:r>
            <a:r>
              <a:rPr lang="en-US" sz="2100" dirty="0" smtClean="0">
                <a:solidFill>
                  <a:schemeClr val="bg2">
                    <a:lumMod val="50000"/>
                  </a:schemeClr>
                </a:solidFill>
              </a:rPr>
              <a:t>antivirus </a:t>
            </a:r>
            <a:r>
              <a:rPr lang="el-GR" sz="2100" dirty="0" smtClean="0">
                <a:solidFill>
                  <a:schemeClr val="bg2">
                    <a:lumMod val="50000"/>
                  </a:schemeClr>
                </a:solidFill>
              </a:rPr>
              <a:t>προγράμματα και τείχους ασφαλείας (</a:t>
            </a:r>
            <a:r>
              <a:rPr lang="en-US" sz="2100" dirty="0" smtClean="0">
                <a:solidFill>
                  <a:schemeClr val="bg2">
                    <a:lumMod val="50000"/>
                  </a:schemeClr>
                </a:solidFill>
              </a:rPr>
              <a:t>firewall)</a:t>
            </a:r>
            <a:endParaRPr lang="el-GR" sz="21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2100" dirty="0" smtClean="0">
                <a:solidFill>
                  <a:schemeClr val="bg2">
                    <a:lumMod val="50000"/>
                  </a:schemeClr>
                </a:solidFill>
              </a:rPr>
              <a:t>Επιλέγω προγράμματα γονικού ελέγχου (φιλτράρισμα </a:t>
            </a:r>
            <a:r>
              <a:rPr lang="en-US" sz="2100" dirty="0" smtClean="0">
                <a:solidFill>
                  <a:schemeClr val="bg2">
                    <a:lumMod val="50000"/>
                  </a:schemeClr>
                </a:solidFill>
              </a:rPr>
              <a:t>web</a:t>
            </a:r>
            <a:r>
              <a:rPr lang="el-GR" sz="2100" dirty="0" smtClean="0">
                <a:solidFill>
                  <a:schemeClr val="bg2">
                    <a:lumMod val="50000"/>
                  </a:schemeClr>
                </a:solidFill>
              </a:rPr>
              <a:t>, χρονικός περιορισμός, έλεγχος εφαρμογών </a:t>
            </a:r>
            <a:r>
              <a:rPr lang="el-GR" sz="2100" dirty="0" err="1" smtClean="0">
                <a:solidFill>
                  <a:schemeClr val="bg2">
                    <a:lumMod val="50000"/>
                  </a:schemeClr>
                </a:solidFill>
              </a:rPr>
              <a:t>κ.α</a:t>
            </a:r>
            <a:r>
              <a:rPr lang="el-GR" sz="2100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  <a:endParaRPr lang="en-US" sz="21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2100" dirty="0" smtClean="0">
                <a:solidFill>
                  <a:schemeClr val="bg2">
                    <a:lumMod val="50000"/>
                  </a:schemeClr>
                </a:solidFill>
              </a:rPr>
              <a:t>Δεν χρησιμοποιώ κοινόχρηστους υπολογιστές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l-GR" sz="2000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l-GR" sz="2400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l-GR" sz="2400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5965-9C03-427B-8802-1A1309338997}" type="slidenum">
              <a:rPr lang="el-GR" smtClean="0"/>
              <a:t>11</a:t>
            </a:fld>
            <a:endParaRPr lang="el-GR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827584" y="2166783"/>
            <a:ext cx="7175351" cy="614145"/>
          </a:xfrm>
        </p:spPr>
        <p:txBody>
          <a:bodyPr/>
          <a:lstStyle/>
          <a:p>
            <a:pPr marL="0" lvl="0" indent="0">
              <a:spcBef>
                <a:spcPct val="20000"/>
              </a:spcBef>
              <a:spcAft>
                <a:spcPts val="300"/>
              </a:spcAft>
            </a:pPr>
            <a:r>
              <a:rPr lang="el-GR" sz="2800" b="0" dirty="0">
                <a:solidFill>
                  <a:srgbClr val="B4DCFA">
                    <a:lumMod val="50000"/>
                  </a:srgbClr>
                </a:solidFill>
                <a:effectLst/>
                <a:ea typeface="+mn-ea"/>
                <a:cs typeface="+mn-cs"/>
              </a:rPr>
              <a:t>Ασφάλεια = Ορθή χρήση = Υπευθυνότητα</a:t>
            </a:r>
            <a:r>
              <a:rPr lang="en-US" sz="2400" b="0" dirty="0">
                <a:solidFill>
                  <a:srgbClr val="B4DCFA">
                    <a:lumMod val="50000"/>
                  </a:srgbClr>
                </a:solidFill>
                <a:effectLst/>
                <a:ea typeface="+mn-ea"/>
                <a:cs typeface="+mn-cs"/>
              </a:rPr>
              <a:t/>
            </a:r>
            <a:br>
              <a:rPr lang="en-US" sz="2400" b="0" dirty="0">
                <a:solidFill>
                  <a:srgbClr val="B4DCFA">
                    <a:lumMod val="50000"/>
                  </a:srgbClr>
                </a:solidFill>
                <a:effectLst/>
                <a:ea typeface="+mn-ea"/>
                <a:cs typeface="+mn-cs"/>
              </a:rPr>
            </a:br>
            <a:endParaRPr lang="en-US" dirty="0"/>
          </a:p>
        </p:txBody>
      </p:sp>
      <p:pic>
        <p:nvPicPr>
          <p:cNvPr id="4" name="Picture 3" descr="PDPClogoMedi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86" y="366029"/>
            <a:ext cx="1080120" cy="11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AppData\Local\Microsoft\Windows\INetCache\IE\WS0T0MPW\Kidsmart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9916"/>
            <a:ext cx="2369997" cy="212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22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8813" y="3278899"/>
            <a:ext cx="6190762" cy="3096344"/>
          </a:xfrm>
        </p:spPr>
        <p:txBody>
          <a:bodyPr>
            <a:normAutofit lnSpcReduction="10000"/>
          </a:bodyPr>
          <a:lstStyle/>
          <a:p>
            <a:pPr algn="l"/>
            <a:r>
              <a:rPr lang="el-G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Ευχαριστώ για την προσοχή σας!!!!!</a:t>
            </a:r>
          </a:p>
          <a:p>
            <a:pPr algn="l"/>
            <a:endParaRPr lang="el-G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l-G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Γραφείο Επιτρόπου Προστασίας Δεδομένων Προσωπικού Χαρακτήρα </a:t>
            </a:r>
          </a:p>
          <a:p>
            <a:pPr algn="l"/>
            <a:r>
              <a:rPr lang="el-G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Αρ. </a:t>
            </a:r>
            <a:r>
              <a:rPr lang="el-GR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τηλ</a:t>
            </a:r>
            <a:r>
              <a:rPr lang="el-G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.: 22818456</a:t>
            </a:r>
          </a:p>
          <a:p>
            <a:pPr algn="l"/>
            <a:r>
              <a:rPr lang="el-G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Αρ. Φαξ.: 22304565</a:t>
            </a:r>
          </a:p>
          <a:p>
            <a:pPr algn="l"/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 site</a:t>
            </a:r>
            <a:r>
              <a:rPr lang="el-G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www.dataprotection.gov.cy</a:t>
            </a:r>
            <a:endParaRPr lang="el-G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5965-9C03-427B-8802-1A1309338997}" type="slidenum">
              <a:rPr lang="el-GR" smtClean="0"/>
              <a:t>12</a:t>
            </a:fld>
            <a:endParaRPr lang="el-GR"/>
          </a:p>
        </p:txBody>
      </p:sp>
      <p:pic>
        <p:nvPicPr>
          <p:cNvPr id="6" name="Picture 3" descr="PDPClogoMedi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78" y="404664"/>
            <a:ext cx="1080120" cy="11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AppData\Local\Microsoft\Windows\INetCache\IE\CURR2675\1101775-Clipart-Yellow-Smiley-Winking-And-Smiling-Royalty-Free-Vector-Illustration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08906"/>
            <a:ext cx="2520279" cy="201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\AppData\Local\Microsoft\Windows\INetCache\IE\WS0T0MPW\thank-you-kids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9" y="352672"/>
            <a:ext cx="3456385" cy="284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92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971052" y="2564904"/>
            <a:ext cx="5576214" cy="2952328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el-GR" sz="12800" dirty="0" smtClean="0">
                <a:solidFill>
                  <a:schemeClr val="bg2">
                    <a:lumMod val="50000"/>
                  </a:schemeClr>
                </a:solidFill>
              </a:rPr>
              <a:t>Προσωπικά δεδομένα </a:t>
            </a:r>
            <a:r>
              <a:rPr lang="el-GR" sz="12800" dirty="0" err="1" smtClean="0">
                <a:solidFill>
                  <a:schemeClr val="bg2">
                    <a:lumMod val="50000"/>
                  </a:schemeClr>
                </a:solidFill>
              </a:rPr>
              <a:t>π.χ</a:t>
            </a:r>
            <a:endParaRPr lang="el-GR" sz="128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endParaRPr lang="el-GR" sz="11200" dirty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r>
              <a:rPr lang="el-GR" sz="8000" dirty="0" smtClean="0">
                <a:solidFill>
                  <a:schemeClr val="bg2">
                    <a:lumMod val="50000"/>
                  </a:schemeClr>
                </a:solidFill>
              </a:rPr>
              <a:t>Όνομα, </a:t>
            </a:r>
            <a:r>
              <a:rPr lang="el-GR" sz="8000" dirty="0" err="1" smtClean="0">
                <a:solidFill>
                  <a:schemeClr val="bg2">
                    <a:lumMod val="50000"/>
                  </a:schemeClr>
                </a:solidFill>
              </a:rPr>
              <a:t>αρ</a:t>
            </a:r>
            <a:r>
              <a:rPr lang="el-GR" sz="8000" dirty="0" smtClean="0">
                <a:solidFill>
                  <a:schemeClr val="bg2">
                    <a:lumMod val="50000"/>
                  </a:schemeClr>
                </a:solidFill>
              </a:rPr>
              <a:t>. κινητού, διεύθυνση, ο βαθμός στο διαγώνισμα, η φωτογραφία, ένα βίντεο, τα ενδιαφέροντα σου και πολλά άλλα…….</a:t>
            </a:r>
            <a:r>
              <a:rPr lang="en-US" sz="8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l-GR" sz="80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endParaRPr lang="el-GR" sz="8000" dirty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r>
              <a:rPr lang="el-GR" sz="8000" dirty="0">
                <a:solidFill>
                  <a:schemeClr val="bg2">
                    <a:lumMod val="50000"/>
                  </a:schemeClr>
                </a:solidFill>
              </a:rPr>
              <a:t>Ε</a:t>
            </a:r>
            <a:r>
              <a:rPr lang="el-GR" sz="8000" dirty="0" smtClean="0">
                <a:solidFill>
                  <a:schemeClr val="bg2">
                    <a:lumMod val="50000"/>
                  </a:schemeClr>
                </a:solidFill>
              </a:rPr>
              <a:t>υαίσθητα δεδομένα: θρήσκευμα, πολιτικές απόψεις, υγεία, φυλετική καταγωγή </a:t>
            </a:r>
            <a:r>
              <a:rPr lang="el-GR" sz="8000" dirty="0">
                <a:solidFill>
                  <a:srgbClr val="B4DCFA">
                    <a:lumMod val="50000"/>
                  </a:srgbClr>
                </a:solidFill>
              </a:rPr>
              <a:t>και πολλά άλλα…….</a:t>
            </a:r>
            <a:r>
              <a:rPr lang="en-US" sz="8000" dirty="0">
                <a:solidFill>
                  <a:srgbClr val="B4DCFA">
                    <a:lumMod val="50000"/>
                  </a:srgbClr>
                </a:solidFill>
              </a:rPr>
              <a:t> </a:t>
            </a:r>
            <a:endParaRPr lang="el-GR" sz="8000" dirty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r>
              <a:rPr lang="el-GR" sz="12800" dirty="0" smtClean="0">
                <a:solidFill>
                  <a:schemeClr val="accent6"/>
                </a:solidFill>
              </a:rPr>
              <a:t>                                </a:t>
            </a:r>
            <a:endParaRPr lang="en-US" sz="12800" dirty="0">
              <a:solidFill>
                <a:srgbClr val="FF0000"/>
              </a:solidFill>
            </a:endParaRPr>
          </a:p>
          <a:p>
            <a:pPr algn="just"/>
            <a:endParaRPr lang="el-GR" sz="3300" dirty="0">
              <a:solidFill>
                <a:srgbClr val="FF0000"/>
              </a:solidFill>
            </a:endParaRPr>
          </a:p>
          <a:p>
            <a:pPr marL="514350" indent="-514350" algn="just">
              <a:buAutoNum type="arabicPeriod"/>
            </a:pPr>
            <a:endParaRPr lang="el-GR" sz="2600" dirty="0" smtClean="0">
              <a:solidFill>
                <a:srgbClr val="FF0000"/>
              </a:solidFill>
            </a:endParaRPr>
          </a:p>
          <a:p>
            <a:pPr algn="just"/>
            <a:r>
              <a:rPr lang="el-GR" sz="2600" dirty="0" smtClean="0">
                <a:solidFill>
                  <a:srgbClr val="FF0000"/>
                </a:solidFill>
              </a:rPr>
              <a:t>  </a:t>
            </a:r>
          </a:p>
          <a:p>
            <a:pPr algn="l"/>
            <a:r>
              <a:rPr lang="el-GR" sz="3200" dirty="0" smtClean="0"/>
              <a:t>  </a:t>
            </a:r>
            <a:endParaRPr lang="en-US" sz="3200" dirty="0" smtClean="0">
              <a:solidFill>
                <a:schemeClr val="accent6"/>
              </a:solidFill>
            </a:endParaRPr>
          </a:p>
          <a:p>
            <a:pPr algn="l"/>
            <a:endParaRPr lang="en-US" sz="3200" dirty="0" smtClean="0">
              <a:solidFill>
                <a:srgbClr val="FF0000"/>
              </a:solidFill>
            </a:endParaRPr>
          </a:p>
          <a:p>
            <a:pPr algn="l"/>
            <a:endParaRPr lang="el-GR" sz="320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5965-9C03-427B-8802-1A1309338997}" type="slidenum">
              <a:rPr lang="el-GR" smtClean="0"/>
              <a:t>2</a:t>
            </a:fld>
            <a:endParaRPr lang="el-GR" dirty="0"/>
          </a:p>
        </p:txBody>
      </p:sp>
      <p:pic>
        <p:nvPicPr>
          <p:cNvPr id="4" name="Picture 3" descr="PDPClogoMedi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0608"/>
            <a:ext cx="1080120" cy="11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256" y="260648"/>
            <a:ext cx="1985020" cy="15841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5812" y="188640"/>
            <a:ext cx="2371550" cy="187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16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87624" y="3573017"/>
            <a:ext cx="5923181" cy="2448272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dirty="0" smtClean="0">
                <a:solidFill>
                  <a:schemeClr val="bg2">
                    <a:lumMod val="50000"/>
                  </a:schemeClr>
                </a:solidFill>
              </a:rPr>
              <a:t>Ενισχύει την προστασία των προσωπικών δεδομένων των παιδιών</a:t>
            </a: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dirty="0" smtClean="0">
                <a:solidFill>
                  <a:schemeClr val="bg2">
                    <a:lumMod val="50000"/>
                  </a:schemeClr>
                </a:solidFill>
              </a:rPr>
              <a:t>Εισάγει μικρότερο όριο ηλικίας για έγκυρη συγκατάθεση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dirty="0" smtClean="0">
                <a:solidFill>
                  <a:schemeClr val="bg2">
                    <a:lumMod val="50000"/>
                  </a:schemeClr>
                </a:solidFill>
              </a:rPr>
              <a:t>Ενισχύει τα δικαιώματα και τον έλεγχο στα προσωπικά δεδομένα</a:t>
            </a:r>
          </a:p>
          <a:p>
            <a:endParaRPr lang="el-GR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5965-9C03-427B-8802-1A1309338997}" type="slidenum">
              <a:rPr lang="el-GR" smtClean="0"/>
              <a:t>3</a:t>
            </a:fld>
            <a:endParaRPr lang="el-GR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99592" y="1988841"/>
            <a:ext cx="7175351" cy="1008112"/>
          </a:xfrm>
        </p:spPr>
        <p:txBody>
          <a:bodyPr/>
          <a:lstStyle/>
          <a:p>
            <a:pPr marL="182880" indent="0">
              <a:buNone/>
            </a:pPr>
            <a:r>
              <a:rPr lang="el-GR" sz="3200" dirty="0" smtClean="0">
                <a:solidFill>
                  <a:schemeClr val="bg2">
                    <a:lumMod val="50000"/>
                  </a:schemeClr>
                </a:solidFill>
                <a:effectLst>
                  <a:reflection blurRad="6350" stA="55000" endA="300" endPos="0" dir="5400000" sy="-100000" algn="bl" rotWithShape="0"/>
                </a:effectLst>
              </a:rPr>
              <a:t>Γενικός Κανονισμός για την Προστασία Δεδομένων</a:t>
            </a:r>
            <a:r>
              <a:rPr lang="el-GR" sz="32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l-GR" sz="3200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en-US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3" descr="PDPClogoMedi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8924"/>
            <a:ext cx="1080120" cy="11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4" descr="EU General &lt;strong&gt;Data Protection&lt;/strong&gt; Regulation – Why it Matters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60648"/>
            <a:ext cx="188976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39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619672" y="3032400"/>
            <a:ext cx="5637010" cy="2700855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dirty="0" smtClean="0">
                <a:solidFill>
                  <a:schemeClr val="bg2">
                    <a:lumMod val="50000"/>
                  </a:schemeClr>
                </a:solidFill>
              </a:rPr>
              <a:t>Δεν αποκαλύπτω τα προσωπικά μου δεδομένα ή τα δεδομένα της οικογένειάς μου εκτός αν-</a:t>
            </a: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l-GR" dirty="0" smtClean="0">
                <a:solidFill>
                  <a:schemeClr val="bg2">
                    <a:lumMod val="50000"/>
                  </a:schemeClr>
                </a:solidFill>
              </a:rPr>
              <a:t>Δώσουν οι γονείς /κηδεμόνες μου τη   συγκατάθεσή τους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dirty="0" smtClean="0">
                <a:solidFill>
                  <a:schemeClr val="bg2">
                    <a:lumMod val="50000"/>
                  </a:schemeClr>
                </a:solidFill>
              </a:rPr>
              <a:t>Αποκαλύπτω μόνο τα απολύτως απαραίτητα  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5965-9C03-427B-8802-1A1309338997}" type="slidenum">
              <a:rPr lang="el-GR" smtClean="0"/>
              <a:t>4</a:t>
            </a:fld>
            <a:endParaRPr lang="el-GR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43608" y="1708627"/>
            <a:ext cx="7175351" cy="1088798"/>
          </a:xfrm>
        </p:spPr>
        <p:txBody>
          <a:bodyPr/>
          <a:lstStyle/>
          <a:p>
            <a:r>
              <a:rPr lang="el-GR" sz="3200" dirty="0" smtClean="0">
                <a:solidFill>
                  <a:schemeClr val="bg2">
                    <a:lumMod val="50000"/>
                  </a:schemeClr>
                </a:solidFill>
                <a:effectLst>
                  <a:reflection blurRad="6350" stA="55000" endA="300" endPos="0" dir="5400000" sy="-100000" algn="bl" rotWithShape="0"/>
                </a:effectLst>
              </a:rPr>
              <a:t>Προσωπικά δεδομένα και καθημερινότητα</a:t>
            </a:r>
            <a:endParaRPr lang="en-US" sz="3200" dirty="0">
              <a:solidFill>
                <a:schemeClr val="bg2">
                  <a:lumMod val="50000"/>
                </a:schemeClr>
              </a:solidFill>
              <a:effectLst>
                <a:reflection blurRad="6350" stA="55000" endA="300" endPos="0" dir="5400000" sy="-100000" algn="bl" rotWithShape="0"/>
              </a:effectLst>
            </a:endParaRPr>
          </a:p>
        </p:txBody>
      </p:sp>
      <p:pic>
        <p:nvPicPr>
          <p:cNvPr id="5" name="Picture 3" descr="PDPClogoMedi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8924"/>
            <a:ext cx="1080120" cy="11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Explainer: What is &lt;strong&gt;personal data&lt;/strong&gt; and how can I control how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572" y="172155"/>
            <a:ext cx="1950720" cy="130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85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473795" y="3140969"/>
            <a:ext cx="5637010" cy="3096344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dirty="0" smtClean="0">
                <a:solidFill>
                  <a:schemeClr val="bg2">
                    <a:lumMod val="50000"/>
                  </a:schemeClr>
                </a:solidFill>
              </a:rPr>
              <a:t>Ενημερώνομαι σχετικά με τη συλλογή προσωπικών μου δεδομένων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dirty="0" smtClean="0">
                <a:solidFill>
                  <a:schemeClr val="bg2">
                    <a:lumMod val="50000"/>
                  </a:schemeClr>
                </a:solidFill>
              </a:rPr>
              <a:t>Όπου απαιτείται η συγκατάθεση των γονέων /κηδεμόνων αναλαμβάνω υπεύθυνα να προσκομίζω τα σχετικά έντυπα συμπληρωμένα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dirty="0" smtClean="0">
                <a:solidFill>
                  <a:schemeClr val="bg2">
                    <a:lumMod val="50000"/>
                  </a:schemeClr>
                </a:solidFill>
              </a:rPr>
              <a:t> Ο διευθυντής του σχολείου μεριμνά για την ασφάλεια των δεδομένων σου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5965-9C03-427B-8802-1A1309338997}" type="slidenum">
              <a:rPr lang="el-GR" smtClean="0"/>
              <a:t>5</a:t>
            </a:fld>
            <a:endParaRPr lang="el-GR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17581" y="2492897"/>
            <a:ext cx="7175351" cy="936104"/>
          </a:xfrm>
        </p:spPr>
        <p:txBody>
          <a:bodyPr/>
          <a:lstStyle/>
          <a:p>
            <a:r>
              <a:rPr lang="el-GR" sz="2800" dirty="0" smtClean="0">
                <a:solidFill>
                  <a:schemeClr val="accent2">
                    <a:lumMod val="75000"/>
                  </a:schemeClr>
                </a:solidFill>
                <a:effectLst>
                  <a:reflection blurRad="6350" stA="55000" endA="300" endPos="0" dir="5400000" sy="-100000" algn="bl" rotWithShape="0"/>
                </a:effectLst>
              </a:rPr>
              <a:t>Προσωπικά δεδομένα και σχολείο</a:t>
            </a:r>
            <a:endParaRPr lang="en-US" sz="2800" dirty="0">
              <a:solidFill>
                <a:schemeClr val="accent2">
                  <a:lumMod val="75000"/>
                </a:schemeClr>
              </a:solidFill>
              <a:effectLst>
                <a:reflection blurRad="6350" stA="55000" endA="300" endPos="0" dir="5400000" sy="-100000" algn="bl" rotWithShape="0"/>
              </a:effectLst>
            </a:endParaRPr>
          </a:p>
        </p:txBody>
      </p:sp>
      <p:pic>
        <p:nvPicPr>
          <p:cNvPr id="5" name="Picture 3" descr="PDPClogoMedi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8924"/>
            <a:ext cx="1080120" cy="11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ΠΡΟΣΟΧΗ: Ο Big Brother στα Δημόσια Σχολεία!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21281"/>
            <a:ext cx="1728192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73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505145" y="3501009"/>
            <a:ext cx="5637010" cy="2376263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l-GR" sz="1800" dirty="0" smtClean="0">
                <a:solidFill>
                  <a:schemeClr val="bg2">
                    <a:lumMod val="50000"/>
                  </a:schemeClr>
                </a:solidFill>
              </a:rPr>
              <a:t>Κανόνας: Από την ηλικία των 14 ετών μπορείς να αναλάβεις υπεύθυνα την εγγραφή σου στις υπηρεσίες της κοινωνίας της πληροφορίας (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Facebook/ Twitter/ Instagram </a:t>
            </a:r>
            <a:r>
              <a:rPr lang="el-GR" sz="1800" dirty="0" smtClean="0">
                <a:solidFill>
                  <a:schemeClr val="bg2">
                    <a:lumMod val="50000"/>
                  </a:schemeClr>
                </a:solidFill>
              </a:rPr>
              <a:t>και άλλες εφαρμογές)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l-GR" sz="1800" dirty="0" smtClean="0">
                <a:solidFill>
                  <a:schemeClr val="bg2">
                    <a:lumMod val="50000"/>
                  </a:schemeClr>
                </a:solidFill>
              </a:rPr>
              <a:t>Απαραίτητη η συγκατάθεση των γονέων/</a:t>
            </a:r>
            <a:r>
              <a:rPr lang="el-GR" sz="1800" dirty="0" err="1" smtClean="0">
                <a:solidFill>
                  <a:schemeClr val="bg2">
                    <a:lumMod val="50000"/>
                  </a:schemeClr>
                </a:solidFill>
              </a:rPr>
              <a:t>νομίμων</a:t>
            </a:r>
            <a:r>
              <a:rPr lang="el-GR" sz="1800" dirty="0" smtClean="0">
                <a:solidFill>
                  <a:schemeClr val="bg2">
                    <a:lumMod val="50000"/>
                  </a:schemeClr>
                </a:solidFill>
              </a:rPr>
              <a:t> κηδεμόνων πριν από την ηλικία των 14 ετών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5965-9C03-427B-8802-1A1309338997}" type="slidenum">
              <a:rPr lang="el-GR" smtClean="0"/>
              <a:t>6</a:t>
            </a:fld>
            <a:endParaRPr lang="el-GR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17581" y="2348881"/>
            <a:ext cx="7175351" cy="1008112"/>
          </a:xfrm>
        </p:spPr>
        <p:txBody>
          <a:bodyPr/>
          <a:lstStyle/>
          <a:p>
            <a:r>
              <a:rPr lang="el-GR" dirty="0" smtClean="0">
                <a:solidFill>
                  <a:schemeClr val="bg2">
                    <a:lumMod val="75000"/>
                  </a:schemeClr>
                </a:solidFill>
                <a:effectLst>
                  <a:reflection blurRad="6350" stA="55000" endA="300" endPos="0" dir="5400000" sy="-100000" algn="bl" rotWithShape="0"/>
                </a:effectLst>
              </a:rPr>
              <a:t>Κοινωνικά Δίκτυα</a:t>
            </a:r>
            <a:endParaRPr lang="en-US" dirty="0">
              <a:solidFill>
                <a:schemeClr val="bg2">
                  <a:lumMod val="75000"/>
                </a:schemeClr>
              </a:solidFill>
              <a:effectLst>
                <a:reflection blurRad="6350" stA="55000" endA="300" endPos="0" dir="5400000" sy="-100000" algn="bl" rotWithShape="0"/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188640"/>
            <a:ext cx="2145978" cy="1688738"/>
          </a:xfrm>
          <a:prstGeom prst="rect">
            <a:avLst/>
          </a:prstGeom>
        </p:spPr>
      </p:pic>
      <p:pic>
        <p:nvPicPr>
          <p:cNvPr id="7" name="Picture 3" descr="PDPClogoMedi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8924"/>
            <a:ext cx="1080120" cy="11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80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763688" y="2473876"/>
            <a:ext cx="6544231" cy="3475404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chemeClr val="accent6"/>
                </a:solidFill>
                <a:effectLst>
                  <a:reflection blurRad="6350" stA="55000" endA="300" endPos="0" dir="5400000" sy="-100000" algn="bl" rotWithShape="0"/>
                </a:effectLst>
              </a:rPr>
              <a:t>Δεν ανεβάζω διαδικτυακά οτιδήποτε χωρίς την άδεια γονέων </a:t>
            </a:r>
            <a:r>
              <a:rPr lang="el-GR" sz="2400" dirty="0" smtClean="0">
                <a:solidFill>
                  <a:schemeClr val="accent6"/>
                </a:solidFill>
                <a:effectLst>
                  <a:reflection blurRad="6350" stA="55000" endA="300" endPos="0" dir="5400000" sy="-100000" algn="bl" rotWithShape="0"/>
                </a:effectLst>
              </a:rPr>
              <a:t>/ κηδεμόνων μου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chemeClr val="accent6"/>
                </a:solidFill>
                <a:effectLst>
                  <a:reflection blurRad="6350" stA="55000" endA="300" endPos="0" dir="5400000" sy="-100000" algn="bl" rotWithShape="0"/>
                </a:effectLst>
              </a:rPr>
              <a:t>Γνωρίζω ότι οτιδήποτε ανεβάσω διαδικτυακά δεν μπορώ να το διαγράψω ή να το κατεβάσω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chemeClr val="accent6"/>
                </a:solidFill>
                <a:effectLst>
                  <a:reflection blurRad="6350" stA="55000" endA="300" endPos="0" dir="5400000" sy="-100000" algn="bl" rotWithShape="0"/>
                </a:effectLst>
              </a:rPr>
              <a:t>Δεν ανεβάζω πληροφορίες, φωτογραφίες ή βίντεο φίλων μου χωρίς τη συγκατάθεση των γονέων/κηδεμόνων τους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chemeClr val="accent6"/>
                </a:solidFill>
                <a:effectLst>
                  <a:reflection blurRad="6350" stA="55000" endA="300" endPos="0" dir="5400000" sy="-100000" algn="bl" rotWithShape="0"/>
                </a:effectLst>
              </a:rPr>
              <a:t>Δεν πατώ το κουμπί της αποστολής ή της κοινοποίησης ή της δημοσίευσης αν δεν έχω την άδεια των γονέων /κηδεμόνων </a:t>
            </a:r>
            <a:r>
              <a:rPr lang="el-GR" dirty="0">
                <a:solidFill>
                  <a:schemeClr val="accent6"/>
                </a:solidFill>
                <a:effectLst>
                  <a:reflection blurRad="6350" stA="55000" endA="300" endPos="0" dir="5400000" sy="-100000" algn="bl" rotWithShape="0"/>
                </a:effectLst>
              </a:rPr>
              <a:t/>
            </a:r>
            <a:br>
              <a:rPr lang="el-GR" dirty="0">
                <a:solidFill>
                  <a:schemeClr val="accent6"/>
                </a:solidFill>
                <a:effectLst>
                  <a:reflection blurRad="6350" stA="55000" endA="300" endPos="0" dir="5400000" sy="-100000" algn="bl" rotWithShape="0"/>
                </a:effectLst>
              </a:rPr>
            </a:b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5965-9C03-427B-8802-1A1309338997}" type="slidenum">
              <a:rPr lang="el-GR" smtClean="0"/>
              <a:t>7</a:t>
            </a:fld>
            <a:endParaRPr lang="el-GR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003015" y="789782"/>
            <a:ext cx="7175351" cy="146117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3200" dirty="0" smtClean="0">
                <a:solidFill>
                  <a:schemeClr val="accent6"/>
                </a:solidFill>
                <a:effectLst>
                  <a:reflection blurRad="6350" stA="55000" endA="300" endPos="0" dir="5400000" sy="-100000" algn="bl" rotWithShape="0"/>
                </a:effectLst>
              </a:rPr>
              <a:t>ΑΠΑΙΤΕΙΤΑΙ ΙΔΙΑΙΤΕΡΗ ΠΡΟΣΟΧΗ!!!</a:t>
            </a:r>
            <a:r>
              <a:rPr lang="en-US" sz="2800" dirty="0">
                <a:solidFill>
                  <a:srgbClr val="5ECCF3">
                    <a:lumMod val="75000"/>
                  </a:srgbClr>
                </a:solidFill>
                <a:effectLst>
                  <a:reflection blurRad="6350" stA="55000" endA="300" endPos="0" dir="5400000" sy="-100000" algn="bl" rotWithShape="0"/>
                </a:effectLst>
              </a:rPr>
              <a:t> Tips – </a:t>
            </a:r>
            <a:r>
              <a:rPr lang="el-GR" sz="2800" dirty="0">
                <a:solidFill>
                  <a:srgbClr val="5ECCF3">
                    <a:lumMod val="75000"/>
                  </a:srgbClr>
                </a:solidFill>
                <a:effectLst>
                  <a:reflection blurRad="6350" stA="55000" endA="300" endPos="0" dir="5400000" sy="-100000" algn="bl" rotWithShape="0"/>
                </a:effectLst>
              </a:rPr>
              <a:t>Συμβουλές – Καλύτερη θεραπεία η πρόληψη</a:t>
            </a:r>
            <a:r>
              <a:rPr lang="el-GR" sz="3200" dirty="0" smtClean="0">
                <a:solidFill>
                  <a:schemeClr val="accent6"/>
                </a:solidFill>
                <a:effectLst>
                  <a:reflection blurRad="6350" stA="55000" endA="300" endPos="0" dir="5400000" sy="-100000" algn="bl" rotWithShape="0"/>
                </a:effectLst>
              </a:rPr>
              <a:t/>
            </a:r>
            <a:br>
              <a:rPr lang="el-GR" sz="3200" dirty="0" smtClean="0">
                <a:solidFill>
                  <a:schemeClr val="accent6"/>
                </a:solidFill>
                <a:effectLst>
                  <a:reflection blurRad="6350" stA="55000" endA="300" endPos="0" dir="5400000" sy="-100000" algn="bl" rotWithShape="0"/>
                </a:effectLst>
              </a:rPr>
            </a:br>
            <a:r>
              <a:rPr lang="el-GR" sz="2000" dirty="0" smtClean="0">
                <a:solidFill>
                  <a:schemeClr val="accent6"/>
                </a:solidFill>
                <a:effectLst>
                  <a:reflection blurRad="6350" stA="55000" endA="300" endPos="0" dir="5400000" sy="-100000" algn="bl" rotWithShape="0"/>
                </a:effectLst>
              </a:rPr>
              <a:t>  </a:t>
            </a:r>
            <a:r>
              <a:rPr lang="en-US" dirty="0" smtClean="0">
                <a:solidFill>
                  <a:schemeClr val="accent6"/>
                </a:solidFill>
                <a:effectLst>
                  <a:reflection blurRad="6350" stA="55000" endA="300" endPos="0" dir="5400000" sy="-100000" algn="bl" rotWithShape="0"/>
                </a:effectLst>
              </a:rPr>
              <a:t/>
            </a:r>
            <a:br>
              <a:rPr lang="en-US" dirty="0" smtClean="0">
                <a:solidFill>
                  <a:schemeClr val="accent6"/>
                </a:solidFill>
                <a:effectLst>
                  <a:reflection blurRad="6350" stA="55000" endA="300" endPos="0" dir="5400000" sy="-100000" algn="bl" rotWithShape="0"/>
                </a:effectLst>
              </a:rPr>
            </a:br>
            <a:endParaRPr lang="en-US" dirty="0">
              <a:solidFill>
                <a:schemeClr val="accent6"/>
              </a:solidFill>
              <a:effectLst>
                <a:reflection blurRad="6350" stA="55000" endA="300" endPos="0" dir="5400000" sy="-100000" algn="bl" rotWithShape="0"/>
              </a:effectLst>
            </a:endParaRPr>
          </a:p>
        </p:txBody>
      </p:sp>
      <p:pic>
        <p:nvPicPr>
          <p:cNvPr id="7" name="Content Placeholder 6" descr="&lt;strong&gt;Gdpr&lt;/strong&gt; Data Security Stock Photos &amp; &lt;strong&gt;Gdpr&lt;/strong&gt; Data Security Stock ...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725" y="260350"/>
            <a:ext cx="1438275" cy="1058863"/>
          </a:xfrm>
        </p:spPr>
      </p:pic>
      <p:pic>
        <p:nvPicPr>
          <p:cNvPr id="8" name="Picture 3" descr="PDPClogoMedi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8924"/>
            <a:ext cx="1080120" cy="11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File:Canada &lt;strong&gt;Stop&lt;/strong&gt; sign.svg - Wikisource, the free &lt;strong&gt;online&lt;/strong&gt;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5" y="1988840"/>
            <a:ext cx="1345347" cy="133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99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403648" y="3050450"/>
            <a:ext cx="5637010" cy="312175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rgbClr val="FF0000"/>
                </a:solidFill>
              </a:rPr>
              <a:t>Ενεργοποιώ τις ρυθμίσεις απορρήτου στα κοινωνικά δίκτυα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rgbClr val="FF0000"/>
                </a:solidFill>
              </a:rPr>
              <a:t>Σχολιάζω και ανεβάζω </a:t>
            </a:r>
            <a:r>
              <a:rPr lang="en-US" dirty="0" smtClean="0">
                <a:solidFill>
                  <a:srgbClr val="FF0000"/>
                </a:solidFill>
              </a:rPr>
              <a:t>post </a:t>
            </a:r>
            <a:r>
              <a:rPr lang="el-GR" dirty="0" smtClean="0">
                <a:solidFill>
                  <a:srgbClr val="FF0000"/>
                </a:solidFill>
              </a:rPr>
              <a:t>τα οποία δεν αποκαλύπτουν προσωπικά δεδομένα και ευαίσθητα δεδομένα για μένα ή φίλους μου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rgbClr val="FF0000"/>
                </a:solidFill>
              </a:rPr>
              <a:t>Διαβάζω προσεκτικά την πολιτική των εφαρμογών /όρους χρήσης των δεδομένων πριν από την αποδοχή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5965-9C03-427B-8802-1A1309338997}" type="slidenum">
              <a:rPr lang="el-GR" smtClean="0"/>
              <a:t>8</a:t>
            </a:fld>
            <a:endParaRPr lang="el-GR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17581" y="1844825"/>
            <a:ext cx="7175351" cy="936104"/>
          </a:xfrm>
        </p:spPr>
        <p:txBody>
          <a:bodyPr/>
          <a:lstStyle/>
          <a:p>
            <a:pPr marL="182880" indent="0">
              <a:buNone/>
            </a:pPr>
            <a:endParaRPr lang="en-US" dirty="0"/>
          </a:p>
        </p:txBody>
      </p:sp>
      <p:pic>
        <p:nvPicPr>
          <p:cNvPr id="5" name="Picture 3" descr="PDPClogoMedi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8924"/>
            <a:ext cx="1080120" cy="11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MFIKLIA-Αμφίκλεια: Τι αλλάζει στο ιντερνετ με τα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76844"/>
            <a:ext cx="1872208" cy="119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63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473795" y="2852936"/>
            <a:ext cx="5637010" cy="3081729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rgbClr val="FF0000"/>
                </a:solidFill>
              </a:rPr>
              <a:t>Απαιτώ να ενημερώνομαι σε απλή και κατανοητή γλώσσα για τη χρήση των δεδομένων μου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rgbClr val="FF0000"/>
                </a:solidFill>
              </a:rPr>
              <a:t>Δεν απαντώ ούτε επικοινωνώ με άγνωστα πρόσωπα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rgbClr val="FF0000"/>
                </a:solidFill>
              </a:rPr>
              <a:t>Σκέφτομαι πριν να δείξω μια φωτογραφία μου, σκέφτομαι διπλά πριν στείλω σε κάποιον μια φωτογραφία μου και τριπλά πριν ανεβάσω μια φωτογραφία μου στο διαδίκτυο (πάντα με την άδεια ή υπό την επίβλεψη των γονέων /κηδεμόνων)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5965-9C03-427B-8802-1A1309338997}" type="slidenum">
              <a:rPr lang="el-GR" smtClean="0"/>
              <a:t>9</a:t>
            </a:fld>
            <a:endParaRPr lang="el-GR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17581" y="1957612"/>
            <a:ext cx="7175351" cy="895324"/>
          </a:xfrm>
        </p:spPr>
        <p:txBody>
          <a:bodyPr/>
          <a:lstStyle/>
          <a:p>
            <a:pPr marL="182880" indent="0">
              <a:buNone/>
            </a:pPr>
            <a:endParaRPr lang="en-US" dirty="0"/>
          </a:p>
        </p:txBody>
      </p:sp>
      <p:pic>
        <p:nvPicPr>
          <p:cNvPr id="5" name="Picture 3" descr="PDPClogoMedi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8924"/>
            <a:ext cx="1080120" cy="11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Facebook and the &lt;strong&gt;Children&lt;/strong&gt;’s Online &lt;strong&gt;Privacy&lt;/strong&gt; Protection Act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76672"/>
            <a:ext cx="1952625" cy="148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18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1194</TotalTime>
  <Words>536</Words>
  <Application>Microsoft Office PowerPoint</Application>
  <PresentationFormat>On-screen Show (4:3)</PresentationFormat>
  <Paragraphs>80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Slipstream</vt:lpstr>
      <vt:lpstr>Προσωπικά δεδομένα και ορθή χρήση τους</vt:lpstr>
      <vt:lpstr>PowerPoint Presentation</vt:lpstr>
      <vt:lpstr>Γενικός Κανονισμός για την Προστασία Δεδομένων </vt:lpstr>
      <vt:lpstr>Προσωπικά δεδομένα και καθημερινότητα</vt:lpstr>
      <vt:lpstr>Προσωπικά δεδομένα και σχολείο</vt:lpstr>
      <vt:lpstr>Κοινωνικά Δίκτυα</vt:lpstr>
      <vt:lpstr>ΑΠΑΙΤΕΙΤΑΙ ΙΔΙΑΙΤΕΡΗ ΠΡΟΣΟΧΗ!!! Tips – Συμβουλές – Καλύτερη θεραπεία η πρόληψη    </vt:lpstr>
      <vt:lpstr>PowerPoint Presentation</vt:lpstr>
      <vt:lpstr>PowerPoint Presentation</vt:lpstr>
      <vt:lpstr>PowerPoint Presentation</vt:lpstr>
      <vt:lpstr>Ασφάλεια = Ορθή χρήση = Υπευθυνότητα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KOYIZ</dc:title>
  <dc:creator>User</dc:creator>
  <cp:lastModifiedBy>Maria </cp:lastModifiedBy>
  <cp:revision>80</cp:revision>
  <cp:lastPrinted>2019-01-17T09:28:16Z</cp:lastPrinted>
  <dcterms:created xsi:type="dcterms:W3CDTF">2017-01-09T12:09:19Z</dcterms:created>
  <dcterms:modified xsi:type="dcterms:W3CDTF">2019-02-01T11:35:29Z</dcterms:modified>
</cp:coreProperties>
</file>